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wmf" ContentType="image/x-wmf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6.0.0-->
<p:presentation xmlns:r="http://schemas.openxmlformats.org/officeDocument/2006/relationships" xmlns:a="http://schemas.openxmlformats.org/drawingml/2006/main" xmlns:p="http://schemas.openxmlformats.org/presentationml/2006/main" firstSlideNum="0" removePersonalInfoOnSave="1" saveSubsetFonts="1">
  <p:sldMasterIdLst>
    <p:sldMasterId id="2147484633" r:id="rId4"/>
  </p:sldMasterIdLst>
  <p:notesMasterIdLst>
    <p:notesMasterId r:id="rId5"/>
  </p:notesMasterIdLst>
  <p:handoutMasterIdLst>
    <p:handoutMasterId r:id="rId6"/>
  </p:handoutMasterIdLst>
  <p:sldIdLst>
    <p:sldId id="256" r:id="rId7"/>
    <p:sldId id="302" r:id="rId8"/>
    <p:sldId id="305" r:id="rId9"/>
    <p:sldId id="312" r:id="rId10"/>
    <p:sldId id="306" r:id="rId11"/>
    <p:sldId id="311" r:id="rId12"/>
    <p:sldId id="307" r:id="rId13"/>
    <p:sldId id="308" r:id="rId14"/>
    <p:sldId id="310" r:id="rId15"/>
    <p:sldId id="309" r:id="rId16"/>
    <p:sldId id="313" r:id="rId17"/>
  </p:sldIdLst>
  <p:sldSz cx="9144000" cy="5715000" type="screen16x10"/>
  <p:notesSz cx="6805613" cy="9944100"/>
  <p:custDataLst>
    <p:tags r:id="rId18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9302" autoAdjust="0"/>
  </p:normalViewPr>
  <p:slideViewPr>
    <p:cSldViewPr snapToGrid="0">
      <p:cViewPr varScale="1">
        <p:scale>
          <a:sx n="116" d="100"/>
          <a:sy n="116" d="100"/>
        </p:scale>
        <p:origin x="1692" y="102"/>
      </p:cViewPr>
      <p:guideLst>
        <p:guide orient="horz" pos="14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slide" Target="slides/slide8.xml" /><Relationship Id="rId15" Type="http://schemas.openxmlformats.org/officeDocument/2006/relationships/slide" Target="slides/slide9.xml" /><Relationship Id="rId16" Type="http://schemas.openxmlformats.org/officeDocument/2006/relationships/slide" Target="slides/slide10.xml" /><Relationship Id="rId17" Type="http://schemas.openxmlformats.org/officeDocument/2006/relationships/slide" Target="slides/slide11.xml" /><Relationship Id="rId18" Type="http://schemas.openxmlformats.org/officeDocument/2006/relationships/tags" Target="tags/tag1.xml" /><Relationship Id="rId19" Type="http://schemas.openxmlformats.org/officeDocument/2006/relationships/presProps" Target="presProps.xml" /><Relationship Id="rId2" Type="http://schemas.openxmlformats.org/officeDocument/2006/relationships/customXml" Target="../customXml/item2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841" cy="4992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4828"/>
            <a:ext cx="2949841" cy="4992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841" cy="4992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243013"/>
            <a:ext cx="53673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44" y="4786017"/>
            <a:ext cx="5445126" cy="39146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4828"/>
            <a:ext cx="2949841" cy="4992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831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19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436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694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256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134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76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962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259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4884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462606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wmf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2300" y="373063"/>
            <a:ext cx="1717675" cy="11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10"/>
          <p:cNvCxnSpPr>
            <a:cxnSpLocks noChangeShapeType="1"/>
          </p:cNvCxnSpPr>
          <p:nvPr/>
        </p:nvCxnSpPr>
        <p:spPr bwMode="auto">
          <a:xfrm flipH="1">
            <a:off x="457200" y="517525"/>
            <a:ext cx="8229600" cy="0"/>
          </a:xfrm>
          <a:prstGeom prst="line">
            <a:avLst/>
          </a:prstGeom>
          <a:noFill/>
          <a:ln w="1270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1"/>
          <p:cNvCxnSpPr>
            <a:cxnSpLocks noChangeShapeType="1"/>
          </p:cNvCxnSpPr>
          <p:nvPr/>
        </p:nvCxnSpPr>
        <p:spPr bwMode="auto">
          <a:xfrm>
            <a:off x="466725" y="4665663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703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461963" y="1158000"/>
            <a:ext cx="8218487" cy="343969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defRPr sz="5800" b="1" baseline="0" smtClean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470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61963" y="4733396"/>
            <a:ext cx="8218487" cy="39026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 typeface="Wingdings" charset="2"/>
              <a:buNone/>
              <a:defRPr sz="2400" b="1" smtClean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02238"/>
            <a:ext cx="2135188" cy="395287"/>
          </a:xfrm>
        </p:spPr>
        <p:txBody>
          <a:bodyPr rIns="0"/>
          <a:lstStyle>
            <a:lvl1pPr algn="l">
              <a:defRPr sz="1200">
                <a:solidFill>
                  <a:schemeClr val="bg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[dd mmmm yyyy]</a:t>
            </a:r>
          </a:p>
        </p:txBody>
      </p:sp>
    </p:spTree>
    <p:extLst>
      <p:ext uri="{BB962C8B-B14F-4D97-AF65-F5344CB8AC3E}">
        <p14:creationId xmlns:p14="http://schemas.microsoft.com/office/powerpoint/2010/main" val="43583803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75200" y="1657615"/>
            <a:ext cx="8150400" cy="343038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3B80CB5F-9BC5-4478-A34B-3267C4498BCF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80092975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Title &amp; Text (no bullets)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75200" y="1657615"/>
            <a:ext cx="8150400" cy="3430385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3600"/>
              </a:spcAft>
              <a:buFont typeface="+mj-lt"/>
              <a:buNone/>
              <a:defRPr/>
            </a:lvl1pPr>
            <a:lvl2pPr marL="367200" indent="0">
              <a:buFont typeface="+mj-lt"/>
              <a:buNone/>
              <a:defRPr/>
            </a:lvl2pPr>
            <a:lvl3pPr marL="685587" indent="0">
              <a:buFont typeface="+mj-lt"/>
              <a:buNone/>
              <a:defRPr/>
            </a:lvl3pPr>
            <a:lvl4pPr marL="1200150" indent="-342900">
              <a:buFont typeface="+mj-lt"/>
              <a:buAutoNum type="arabicPeriod"/>
              <a:defRPr/>
            </a:lvl4pPr>
            <a:lvl5pPr marL="14859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7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C20CBB1A-72D4-4845-951C-2C063726BA61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051940640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Bio Picture Left &amp; Bullet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2555776" y="1657615"/>
            <a:ext cx="5976000" cy="343038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468313" y="1658958"/>
            <a:ext cx="1738800" cy="100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35DE4573-43F5-487E-99AC-CA0398D4F359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64635813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Callout box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5350270" y="409228"/>
            <a:ext cx="3298810" cy="4708688"/>
          </a:xfrm>
          <a:ln>
            <a:solidFill>
              <a:schemeClr val="accent4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755823" y="1649730"/>
            <a:ext cx="5040313" cy="22409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 lIns="180000" tIns="180000" rIns="180000" bIns="180000">
            <a:spAutoFit/>
          </a:bodyPr>
          <a:lstStyle>
            <a:lvl1pPr marL="0" indent="0">
              <a:lnSpc>
                <a:spcPct val="100000"/>
              </a:lnSpc>
              <a:buNone/>
              <a:defRPr/>
            </a:lvl1pPr>
            <a:lvl2pPr marL="365760" indent="0">
              <a:lnSpc>
                <a:spcPct val="100000"/>
              </a:lnSpc>
              <a:buNone/>
              <a:defRPr/>
            </a:lvl2pPr>
            <a:lvl3pPr marL="685800" indent="0">
              <a:lnSpc>
                <a:spcPct val="100000"/>
              </a:lnSpc>
              <a:buNone/>
              <a:defRPr/>
            </a:lvl3pPr>
            <a:lvl4pPr marL="916200" indent="0">
              <a:lnSpc>
                <a:spcPct val="100000"/>
              </a:lnSpc>
              <a:buNone/>
              <a:defRPr/>
            </a:lvl4pPr>
            <a:lvl5pPr marL="1146600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" name="Footer Placeholder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DDAA32CF-1E50-4FDC-8CF5-C435908B864E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197719173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Title, Chart and Table Layou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490539" y="1948657"/>
            <a:ext cx="8162925" cy="3087688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442914" y="1357313"/>
            <a:ext cx="8258175" cy="563563"/>
          </a:xfrm>
        </p:spPr>
        <p:txBody>
          <a:bodyPr/>
          <a:lstStyle>
            <a:lvl1pPr marL="0" indent="0">
              <a:buNone/>
              <a:defRPr/>
            </a:lvl1pPr>
            <a:lvl5pPr marL="1143000" indent="0"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6CAF3-59BD-490A-B258-B30F3DCED1CB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407183211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Back Pag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9387" y="704737"/>
            <a:ext cx="4904701" cy="1575979"/>
          </a:xfrm>
          <a:solidFill>
            <a:schemeClr val="bg1"/>
          </a:solidFill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  <a:buClr>
                <a:schemeClr val="accent3"/>
              </a:buClr>
              <a:buSzPct val="70000"/>
              <a:buFont typeface="Wingdings 2" panose="05020102010507070707" pitchFamily="18" charset="2"/>
              <a:buNone/>
              <a:defRPr sz="16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5690896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 preserve="1">
  <p:cSld name="Section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" name="Straight Connector 9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Connector 10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11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13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4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5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6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7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8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9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20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21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2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23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4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5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6"/>
          <p:cNvCxnSpPr>
            <a:cxnSpLocks noChangeShapeType="1"/>
          </p:cNvCxnSpPr>
          <p:nvPr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7"/>
          <p:cNvCxnSpPr>
            <a:cxnSpLocks noChangeShapeType="1"/>
          </p:cNvCxnSpPr>
          <p:nvPr userDrawn="1"/>
        </p:nvCxnSpPr>
        <p:spPr bwMode="auto">
          <a:xfrm>
            <a:off x="466725" y="4146550"/>
            <a:ext cx="1119188" cy="0"/>
          </a:xfrm>
          <a:prstGeom prst="line">
            <a:avLst/>
          </a:prstGeom>
          <a:noFill/>
          <a:ln w="19050" algn="ctr">
            <a:solidFill>
              <a:schemeClr val="bg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4703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456407" y="4316488"/>
            <a:ext cx="8208144" cy="70125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>
              <a:defRPr sz="4800" smtClean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572535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Title and Bulle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75200" y="1657615"/>
            <a:ext cx="8150400" cy="3430385"/>
          </a:xfrm>
        </p:spPr>
        <p:txBody>
          <a:bodyPr/>
          <a:lstStyle>
            <a:lvl2pPr marL="640080" indent="-274320">
              <a:buFont typeface="Arial" panose="020b0604020202020204" pitchFamily="34" charset="0"/>
              <a:buChar char="–"/>
              <a:defRPr/>
            </a:lvl2pPr>
            <a:lvl3pPr marL="914400" indent="-228600">
              <a:buFont typeface="Arial" panose="020b0604020202020204" pitchFamily="34" charset="0"/>
              <a:buChar char="•"/>
              <a:defRPr/>
            </a:lvl3pPr>
            <a:lvl4pPr marL="1144800" indent="-228600">
              <a:buFont typeface="Arial" panose="020b0604020202020204" pitchFamily="34" charset="0"/>
              <a:buChar char="•"/>
              <a:defRPr/>
            </a:lvl4pPr>
            <a:lvl5pPr marL="13752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37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B8073B2C-410F-4F46-9ED4-0569A710B481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40610353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Title &amp; Numb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75200" y="1657615"/>
            <a:ext cx="8150400" cy="3430385"/>
          </a:xfrm>
        </p:spPr>
        <p:txBody>
          <a:bodyPr/>
          <a:lstStyle>
            <a:lvl1pPr marL="367200" indent="-367200">
              <a:buSzTx/>
              <a:buFont typeface="+mj-lt"/>
              <a:buAutoNum type="arabicPeriod"/>
              <a:defRPr/>
            </a:lvl1pPr>
            <a:lvl2pPr marL="640800" indent="-273600">
              <a:buSzTx/>
              <a:buFont typeface="+mj-lt"/>
              <a:buAutoNum type="alphaLcPeriod"/>
              <a:defRPr/>
            </a:lvl2pPr>
            <a:lvl3pPr marL="915987" indent="-230400">
              <a:buSzTx/>
              <a:buFont typeface="+mj-lt"/>
              <a:buAutoNum type="romanLcPeriod"/>
              <a:defRPr/>
            </a:lvl3pPr>
            <a:lvl4pPr marL="1200150" indent="-342900">
              <a:buFont typeface="+mj-lt"/>
              <a:buAutoNum type="arabicPeriod"/>
              <a:defRPr/>
            </a:lvl4pPr>
            <a:lvl5pPr marL="14859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7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969708C7-7EF9-4533-B2EC-9EF5BCCA773C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177109702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CB5B-F96B-43B0-86A1-6C6FCA61777B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87486143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Title, Text &amp; Picture Righ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75200" y="1657615"/>
            <a:ext cx="3996000" cy="3430385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3600"/>
              </a:spcAft>
              <a:buNone/>
              <a:defRPr sz="2400"/>
            </a:lvl1pPr>
            <a:lvl2pPr marL="365760" indent="0">
              <a:buNone/>
              <a:defRPr sz="2000"/>
            </a:lvl2pPr>
            <a:lvl3pPr marL="685800" indent="0">
              <a:buNone/>
              <a:defRPr sz="1600"/>
            </a:lvl3pPr>
            <a:lvl4pPr marL="916200" indent="0">
              <a:buNone/>
              <a:defRPr sz="1600"/>
            </a:lvl4pPr>
            <a:lvl5pPr marL="1146600" indent="0">
              <a:buNone/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428800" y="4564"/>
            <a:ext cx="3715200" cy="5715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9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2E36431C-86E1-4008-87D8-CA7C8F1B1DDF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313399731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Title, Text &amp; Picture Bottom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0" y="3371461"/>
            <a:ext cx="9144000" cy="23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75200" y="1657615"/>
            <a:ext cx="8057240" cy="1199885"/>
          </a:xfrm>
        </p:spPr>
        <p:txBody>
          <a:bodyPr/>
          <a:lstStyle>
            <a:lvl1pPr marL="0" indent="0">
              <a:buNone/>
              <a:defRPr sz="2400"/>
            </a:lvl1pPr>
            <a:lvl2pPr marL="365760" indent="0">
              <a:buNone/>
              <a:defRPr sz="2000"/>
            </a:lvl2pPr>
            <a:lvl3pPr marL="685800" indent="0">
              <a:buNone/>
              <a:defRPr sz="1600"/>
            </a:lvl3pPr>
            <a:lvl4pPr marL="916200" indent="0">
              <a:buNone/>
              <a:defRPr sz="1600"/>
            </a:lvl4pPr>
            <a:lvl5pPr marL="1146600" indent="0">
              <a:buNone/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81E89B88-7D82-47CE-8C95-DE8F9F409CAF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71782955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Full Picture with Title &amp;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Straight Connector 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2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2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2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Connector 2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Connector 2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Connector 2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Connector 2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Connector 2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Connector 29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30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Connector 31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Connector 32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Connector 33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4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5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6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7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8"/>
          <p:cNvCxnSpPr>
            <a:cxnSpLocks noChangeShapeType="1"/>
          </p:cNvCxnSpPr>
          <p:nvPr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39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40"/>
          <p:cNvCxnSpPr>
            <a:cxnSpLocks noChangeShapeType="1"/>
          </p:cNvCxnSpPr>
          <p:nvPr userDrawn="1"/>
        </p:nvCxnSpPr>
        <p:spPr bwMode="auto">
          <a:xfrm>
            <a:off x="476250" y="1143000"/>
            <a:ext cx="457200" cy="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715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75200" y="1657096"/>
            <a:ext cx="8150400" cy="83242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65760" indent="0">
              <a:buNone/>
              <a:defRPr/>
            </a:lvl2pPr>
            <a:lvl3pPr marL="685800" indent="0">
              <a:buNone/>
              <a:defRPr/>
            </a:lvl3pPr>
            <a:lvl4pPr marL="916200" indent="0">
              <a:buNone/>
              <a:defRPr/>
            </a:lvl4pPr>
            <a:lvl5pPr marL="1146600" indent="0"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9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35E4F-37B6-43B2-9A5D-5444DA60C3D7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42242323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Full Picture with Text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571499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75200" y="1657615"/>
            <a:ext cx="8150400" cy="719832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4800">
                <a:solidFill>
                  <a:schemeClr val="bg1"/>
                </a:solidFill>
              </a:defRPr>
            </a:lvl1pPr>
            <a:lvl2pPr marL="365760" indent="0">
              <a:buNone/>
              <a:defRPr/>
            </a:lvl2pPr>
            <a:lvl3pPr marL="685800" indent="0">
              <a:buNone/>
              <a:defRPr/>
            </a:lvl3pPr>
            <a:lvl4pPr marL="916200" indent="0">
              <a:buNone/>
              <a:defRPr/>
            </a:lvl4pPr>
            <a:lvl5pPr marL="1146600" indent="0"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1F45D-EA69-414F-83EB-F8F3C70EB4F7}" type="slidenum">
              <a:rPr lang="en-US"/>
              <a:pPr>
                <a:defRPr/>
              </a:pPr>
              <a:t>‹#›</a:t>
            </a:fld>
          </a:p>
        </p:txBody>
      </p:sp>
    </p:spTree>
    <p:extLst>
      <p:ext uri="{BB962C8B-B14F-4D97-AF65-F5344CB8AC3E}">
        <p14:creationId xmlns:p14="http://schemas.microsoft.com/office/powerpoint/2010/main" val="2403841426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3075" y="452438"/>
            <a:ext cx="805815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657350"/>
            <a:ext cx="814863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69900" y="5267325"/>
            <a:ext cx="4211638" cy="1651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rtl="0" eaLnBrk="1" fontAlgn="auto" hangingPunct="1">
              <a:spcBef>
                <a:spcPct val="0"/>
              </a:spcBef>
              <a:spcAft>
                <a:spcPct val="0"/>
              </a:spcAft>
              <a:defRPr sz="7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243888" y="5186363"/>
            <a:ext cx="442912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auto" hangingPunct="1">
              <a:spcBef>
                <a:spcPct val="0"/>
              </a:spcBef>
              <a:spcAft>
                <a:spcPct val="0"/>
              </a:spcAft>
              <a:defRPr sz="7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496A9C-12AC-4A22-8BDD-0D7C635AAA73}" type="slidenum">
              <a:rPr lang="en-US"/>
              <a:pPr>
                <a:defRPr/>
              </a:pPr>
              <a:t>‹#›</a:t>
            </a:fld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469900" y="5156200"/>
            <a:ext cx="2133600" cy="1651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 eaLnBrk="1" fontAlgn="auto" hangingPunct="1">
              <a:spcBef>
                <a:spcPct val="0"/>
              </a:spcBef>
              <a:spcAft>
                <a:spcPct val="0"/>
              </a:spcAft>
              <a:defRPr sz="14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[dd mmmm yyyy]</a:t>
            </a:r>
          </a:p>
        </p:txBody>
      </p:sp>
      <p:cxnSp>
        <p:nvCxnSpPr>
          <p:cNvPr id="1031" name="Straight Connector 5"/>
          <p:cNvCxnSpPr>
            <a:cxnSpLocks noChangeShapeType="1"/>
          </p:cNvCxnSpPr>
          <p:nvPr/>
        </p:nvCxnSpPr>
        <p:spPr bwMode="auto">
          <a:xfrm>
            <a:off x="476250" y="1143000"/>
            <a:ext cx="1119188" cy="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2" name="Straight Connector 8"/>
          <p:cNvCxnSpPr>
            <a:cxnSpLocks noChangeShapeType="1"/>
          </p:cNvCxnSpPr>
          <p:nvPr/>
        </p:nvCxnSpPr>
        <p:spPr bwMode="auto">
          <a:xfrm>
            <a:off x="476250" y="1143000"/>
            <a:ext cx="1119188" cy="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8" r:id="rId1"/>
    <p:sldLayoutId id="2147484829" r:id="rId2"/>
    <p:sldLayoutId id="2147484830" r:id="rId3"/>
    <p:sldLayoutId id="2147484831" r:id="rId4"/>
    <p:sldLayoutId id="2147484832" r:id="rId5"/>
    <p:sldLayoutId id="2147484833" r:id="rId6"/>
    <p:sldLayoutId id="2147484834" r:id="rId7"/>
    <p:sldLayoutId id="2147484835" r:id="rId8"/>
    <p:sldLayoutId id="2147484836" r:id="rId9"/>
    <p:sldLayoutId id="2147484837" r:id="rId10"/>
    <p:sldLayoutId id="2147484838" r:id="rId11"/>
    <p:sldLayoutId id="2147484839" r:id="rId12"/>
    <p:sldLayoutId id="2147484841" r:id="rId13"/>
    <p:sldLayoutId id="2147484842" r:id="rId14"/>
    <p:sldLayoutId id="2147484843" r:id="rId15"/>
  </p:sldLayoutIdLst>
  <p:transition/>
  <p:timing/>
  <p:hf hdr="0" ftr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/>
          <a:ea typeface="Arial"/>
          <a:cs typeface="Arial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/>
          <a:ea typeface="Arial"/>
          <a:cs typeface="Arial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/>
          <a:ea typeface="Arial"/>
          <a:cs typeface="Arial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/>
          <a:ea typeface="Arial"/>
          <a:cs typeface="Arial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5DAA"/>
          </a:solidFill>
          <a:latin typeface="Arial"/>
          <a:ea typeface="Arial"/>
          <a:cs typeface="Arial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5DAA"/>
          </a:solidFill>
          <a:latin typeface="Arial"/>
          <a:ea typeface="Arial"/>
          <a:cs typeface="Arial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5DAA"/>
          </a:solidFill>
          <a:latin typeface="Arial"/>
          <a:ea typeface="Arial"/>
          <a:cs typeface="Arial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5DAA"/>
          </a:solidFill>
          <a:latin typeface="Arial"/>
          <a:ea typeface="Arial"/>
          <a:cs typeface="Arial"/>
        </a:defRPr>
      </a:lvl9pPr>
    </p:titleStyle>
    <p:bodyStyle>
      <a:lvl1pPr marL="365125" indent="-365125" algn="l" rtl="0" eaLnBrk="0" fontAlgn="base" hangingPunct="0">
        <a:lnSpc>
          <a:spcPct val="130000"/>
        </a:lnSpc>
        <a:spcBef>
          <a:spcPct val="0"/>
        </a:spcBef>
        <a:spcAft>
          <a:spcPts val="900"/>
        </a:spcAft>
        <a:buClr>
          <a:srgbClr val="46C0E5"/>
        </a:buClr>
        <a:buSzPct val="70000"/>
        <a:buFont typeface="Wingdings 2" panose="05020102010507070707" pitchFamily="18" charset="2"/>
        <a:buChar char="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lnSpc>
          <a:spcPct val="130000"/>
        </a:lnSpc>
        <a:spcBef>
          <a:spcPct val="0"/>
        </a:spcBef>
        <a:spcAft>
          <a:spcPts val="900"/>
        </a:spcAft>
        <a:buClr>
          <a:srgbClr val="00A5D9"/>
        </a:buClr>
        <a:buSzPct val="70000"/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lnSpc>
          <a:spcPct val="130000"/>
        </a:lnSpc>
        <a:spcBef>
          <a:spcPct val="0"/>
        </a:spcBef>
        <a:spcAft>
          <a:spcPts val="900"/>
        </a:spcAft>
        <a:buClr>
          <a:srgbClr val="00A5D9"/>
        </a:buClr>
        <a:buSzPct val="70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144588" indent="-228600" algn="l" rtl="0" eaLnBrk="0" fontAlgn="base" hangingPunct="0">
        <a:lnSpc>
          <a:spcPct val="130000"/>
        </a:lnSpc>
        <a:spcBef>
          <a:spcPct val="0"/>
        </a:spcBef>
        <a:spcAft>
          <a:spcPts val="900"/>
        </a:spcAft>
        <a:buClr>
          <a:srgbClr val="00A5D9"/>
        </a:buClr>
        <a:buSzPct val="70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374775" indent="-228600" algn="l" rtl="0" eaLnBrk="0" fontAlgn="base" hangingPunct="0">
        <a:lnSpc>
          <a:spcPct val="130000"/>
        </a:lnSpc>
        <a:spcBef>
          <a:spcPct val="0"/>
        </a:spcBef>
        <a:spcAft>
          <a:spcPts val="900"/>
        </a:spcAft>
        <a:buClr>
          <a:srgbClr val="00A5D9"/>
        </a:buClr>
        <a:buSzPct val="70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1770063" indent="-169863" algn="l" rtl="0" eaLnBrk="1" fontAlgn="base" hangingPunct="1">
        <a:spcBef>
          <a:spcPct val="20000"/>
        </a:spcBef>
        <a:spcAft>
          <a:spcPct val="0"/>
        </a:spcAft>
        <a:buClr>
          <a:srgbClr val="00A5D9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227263" indent="-169863" algn="l" rtl="0" eaLnBrk="1" fontAlgn="base" hangingPunct="1">
        <a:spcBef>
          <a:spcPct val="20000"/>
        </a:spcBef>
        <a:spcAft>
          <a:spcPct val="0"/>
        </a:spcAft>
        <a:buClr>
          <a:srgbClr val="00A5D9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684463" indent="-169863" algn="l" rtl="0" eaLnBrk="1" fontAlgn="base" hangingPunct="1">
        <a:spcBef>
          <a:spcPct val="20000"/>
        </a:spcBef>
        <a:spcAft>
          <a:spcPct val="0"/>
        </a:spcAft>
        <a:buClr>
          <a:srgbClr val="00A5D9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141663" indent="-169863" algn="l" rtl="0" eaLnBrk="1" fontAlgn="base" hangingPunct="1">
        <a:spcBef>
          <a:spcPct val="20000"/>
        </a:spcBef>
        <a:spcAft>
          <a:spcPct val="0"/>
        </a:spcAft>
        <a:buClr>
          <a:srgbClr val="00A5D9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notesSlide" Target="../notesSlides/notesSlide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em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notesSlide" Target="../notesSlides/notesSlide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notesSlide" Target="../notesSlides/notesSlide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890" name="Title 1"/>
          <p:cNvSpPr>
            <a:spLocks noGrp="1"/>
          </p:cNvSpPr>
          <p:nvPr>
            <p:ph type="ctrTitle" sz="quarter"/>
          </p:nvPr>
        </p:nvSpPr>
        <p:spPr>
          <a:xfrm>
            <a:off x="461963" y="1157288"/>
            <a:ext cx="8218487" cy="3440112"/>
          </a:xfrm>
        </p:spPr>
        <p:txBody>
          <a:bodyPr/>
          <a:lstStyle/>
          <a:p>
            <a:pPr eaLnBrk="1" hangingPunct="1"/>
            <a:r>
              <a:rPr lang="fr-FR" altLang="fr-FR" err="1" smtClean="0"/>
              <a:t>Approaches to </a:t>
            </a:r>
            <a:r>
              <a:rPr lang="fr-FR" altLang="fr-FR" err="1"/>
              <a:t>W</a:t>
            </a:r>
            <a:r>
              <a:rPr lang="fr-FR" altLang="fr-FR" err="1" smtClean="0"/>
              <a:t>itness Evidence in International Arbitration</a:t>
            </a:r>
            <a:endParaRPr lang="fr-FR" altLang="fr-FR"/>
          </a:p>
        </p:txBody>
      </p:sp>
      <p:sp>
        <p:nvSpPr>
          <p:cNvPr id="37891" name="Subtitle 2"/>
          <p:cNvSpPr>
            <a:spLocks noGrp="1"/>
          </p:cNvSpPr>
          <p:nvPr>
            <p:ph type="subTitle" sz="quarter" idx="1"/>
          </p:nvPr>
        </p:nvSpPr>
        <p:spPr>
          <a:xfrm>
            <a:off x="461963" y="4811713"/>
            <a:ext cx="8218487" cy="3905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fr-FR" smtClean="0"/>
              <a:t>Philippe Boisvert</a:t>
            </a:r>
            <a:endParaRPr lang="fr-FR" alt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</a:t>
            </a:r>
            <a:r>
              <a:rPr lang="en-US" smtClean="0"/>
              <a:t> April </a:t>
            </a:r>
            <a:r>
              <a:rPr lang="en-US"/>
              <a:t>2019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95416" y="271850"/>
            <a:ext cx="8135809" cy="869564"/>
          </a:xfrm>
        </p:spPr>
        <p:txBody>
          <a:bodyPr/>
          <a:lstStyle/>
          <a:p>
            <a:r>
              <a:rPr lang="en-US" altLang="fr-FR" smtClean="0"/>
              <a:t>Relying on Witness Statements in Absence of Oral </a:t>
            </a:r>
            <a:r>
              <a:rPr lang="en-US" altLang="fr-FR"/>
              <a:t>T</a:t>
            </a:r>
            <a:r>
              <a:rPr lang="en-US" altLang="fr-FR" smtClean="0"/>
              <a:t>estimony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01088" y="5186363"/>
            <a:ext cx="442912" cy="304800"/>
          </a:xfrm>
        </p:spPr>
        <p:txBody>
          <a:bodyPr/>
          <a:lstStyle/>
          <a:p>
            <a:pPr>
              <a:defRPr/>
            </a:pPr>
            <a:fld id="{9C718065-CCE0-4916-9253-545D6DEA748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794421" y="1458097"/>
            <a:ext cx="406125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smtClean="0"/>
              <a:t>PRAGUE RULES</a:t>
            </a:r>
          </a:p>
          <a:p>
            <a:r>
              <a:rPr lang="en-GB" sz="1600" b="1" u="sng" smtClean="0"/>
              <a:t>Article 5 – Fact Witnesses</a:t>
            </a:r>
          </a:p>
          <a:p>
            <a:endParaRPr lang="en-GB" sz="1600"/>
          </a:p>
          <a:p>
            <a:r>
              <a:rPr lang="en-US" sz="1600" smtClean="0"/>
              <a:t>5.8 Any </a:t>
            </a:r>
            <a:r>
              <a:rPr lang="en-US" sz="1600"/>
              <a:t>decision not to call a witness who has submitted a </a:t>
            </a:r>
            <a:r>
              <a:rPr lang="en-US" sz="1600" smtClean="0"/>
              <a:t>witness statement </a:t>
            </a:r>
            <a:r>
              <a:rPr lang="en-US" sz="1600" u="sng"/>
              <a:t>does not limit the arbitral tribunal’s authority to</a:t>
            </a:r>
          </a:p>
          <a:p>
            <a:r>
              <a:rPr lang="en-US" sz="1600" u="sng"/>
              <a:t>give as much evidential value to the written witness </a:t>
            </a:r>
            <a:r>
              <a:rPr lang="en-US" sz="1600" u="sng" smtClean="0"/>
              <a:t>statement </a:t>
            </a:r>
            <a:r>
              <a:rPr lang="fr-FR" sz="1600" u="sng" smtClean="0"/>
              <a:t>as </a:t>
            </a:r>
            <a:r>
              <a:rPr lang="fr-FR" sz="1600" u="sng" err="1"/>
              <a:t>it deems </a:t>
            </a:r>
            <a:r>
              <a:rPr lang="fr-FR" sz="1600" u="sng" err="1" smtClean="0"/>
              <a:t>appropriate</a:t>
            </a:r>
            <a:r>
              <a:rPr lang="en-US" sz="1600" smtClean="0"/>
              <a:t>.</a:t>
            </a:r>
            <a:endParaRPr lang="en-US" sz="1600"/>
          </a:p>
          <a:p>
            <a:pPr lvl="1"/>
            <a:endParaRPr lang="fr-FR"/>
          </a:p>
        </p:txBody>
      </p:sp>
      <p:sp>
        <p:nvSpPr>
          <p:cNvPr id="2" name="TextBox 1"/>
          <p:cNvSpPr txBox="1"/>
          <p:nvPr/>
        </p:nvSpPr>
        <p:spPr>
          <a:xfrm>
            <a:off x="675504" y="1458097"/>
            <a:ext cx="368231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/>
              <a:t>IBA RULES </a:t>
            </a:r>
            <a:br>
              <a:rPr lang="en-GB" sz="1600" b="1" u="sng"/>
            </a:br>
            <a:r>
              <a:rPr lang="en-GB" sz="1600" b="1" u="sng"/>
              <a:t>Article 4 – Witnesses of Fact </a:t>
            </a:r>
          </a:p>
          <a:p>
            <a:endParaRPr lang="en-US" sz="1600" smtClean="0"/>
          </a:p>
          <a:p>
            <a:pPr algn="just"/>
            <a:r>
              <a:rPr lang="en-US" sz="1600" smtClean="0"/>
              <a:t>7. If </a:t>
            </a:r>
            <a:r>
              <a:rPr lang="en-US" sz="1600"/>
              <a:t>a witness whose appearance has been </a:t>
            </a:r>
            <a:r>
              <a:rPr lang="en-US" sz="1600" smtClean="0"/>
              <a:t>requested pursuant </a:t>
            </a:r>
            <a:r>
              <a:rPr lang="en-US" sz="1600"/>
              <a:t>to Article 8.1 fails without a valid </a:t>
            </a:r>
            <a:r>
              <a:rPr lang="en-US" sz="1600" smtClean="0"/>
              <a:t>reason to </a:t>
            </a:r>
            <a:r>
              <a:rPr lang="en-US" sz="1600"/>
              <a:t>appear for testimony at an Evidentiary </a:t>
            </a:r>
            <a:r>
              <a:rPr lang="en-US" sz="1600" smtClean="0"/>
              <a:t>Hearing, the </a:t>
            </a:r>
            <a:r>
              <a:rPr lang="en-US" sz="1600" u="sng"/>
              <a:t>Arbitral Tribunal shall disregard any </a:t>
            </a:r>
            <a:r>
              <a:rPr lang="en-US" sz="1600" u="sng" smtClean="0"/>
              <a:t>Witness Statement </a:t>
            </a:r>
            <a:r>
              <a:rPr lang="en-US" sz="1600" u="sng"/>
              <a:t>related to that Evidentiary Hearing </a:t>
            </a:r>
            <a:r>
              <a:rPr lang="en-US" sz="1600"/>
              <a:t>by that witness unless, in exceptional </a:t>
            </a:r>
            <a:r>
              <a:rPr lang="en-US" sz="1600" smtClean="0"/>
              <a:t>circumstances, the </a:t>
            </a:r>
            <a:r>
              <a:rPr lang="en-US" sz="1600"/>
              <a:t>Arbitral Tribunal decides otherwise.</a:t>
            </a:r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739904506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8" name="Title 1"/>
          <p:cNvSpPr>
            <a:spLocks noGrp="1"/>
          </p:cNvSpPr>
          <p:nvPr>
            <p:ph type="ctrTitle" sz="quarter"/>
          </p:nvPr>
        </p:nvSpPr>
        <p:spPr>
          <a:xfrm>
            <a:off x="457200" y="4316413"/>
            <a:ext cx="8207375" cy="701675"/>
          </a:xfrm>
        </p:spPr>
        <p:txBody>
          <a:bodyPr/>
          <a:lstStyle/>
          <a:p>
            <a:r>
              <a:rPr lang="en-GB" altLang="fr-FR" sz="3600" smtClean="0"/>
              <a:t>Thank you</a:t>
            </a:r>
            <a:endParaRPr lang="en-US" altLang="fr-FR" sz="3600"/>
          </a:p>
        </p:txBody>
      </p:sp>
    </p:spTree>
    <p:extLst>
      <p:ext uri="{BB962C8B-B14F-4D97-AF65-F5344CB8AC3E}">
        <p14:creationId xmlns:p14="http://schemas.microsoft.com/office/powerpoint/2010/main" val="380702990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30884" y="574971"/>
            <a:ext cx="7813004" cy="688975"/>
          </a:xfrm>
        </p:spPr>
        <p:txBody>
          <a:bodyPr/>
          <a:lstStyle/>
          <a:p>
            <a:r>
              <a:rPr lang="en-US" altLang="fr-FR" smtClean="0"/>
              <a:t>Witness evidence as a cost factor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9C718065-CCE0-4916-9253-545D6DEA748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0884" y="1263946"/>
            <a:ext cx="7951470" cy="39065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err="1" smtClean="0"/>
              <a:t>Competing Approaches?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CA" smtClean="0"/>
              <a:t>IBA Rules on the Taking of Evidence in International Arbitration (2010) </a:t>
            </a:r>
            <a:r>
              <a:rPr lang="en-GB" smtClean="0"/>
              <a:t>“</a:t>
            </a:r>
            <a:r>
              <a:rPr lang="fr-CA" b="1" smtClean="0"/>
              <a:t>IBA Rules</a:t>
            </a:r>
            <a:r>
              <a:rPr lang="en-US" smtClean="0"/>
              <a:t>”</a:t>
            </a:r>
          </a:p>
          <a:p>
            <a:r>
              <a:rPr lang="fr-CA" smtClean="0"/>
              <a:t>Rules on the Efficient Conduct of Proceedings in International Arbitration (Prague Rules) (2018) </a:t>
            </a:r>
            <a:r>
              <a:rPr lang="en-GB" smtClean="0"/>
              <a:t>“</a:t>
            </a:r>
            <a:r>
              <a:rPr lang="fr-CA" b="1" smtClean="0"/>
              <a:t>Prague Rules</a:t>
            </a:r>
            <a:r>
              <a:rPr lang="en-US" smtClean="0"/>
              <a:t>”</a:t>
            </a:r>
            <a:endParaRPr lang="en-US"/>
          </a:p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8073B2C-410F-4F46-9ED4-0569A710B48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41721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IBA Rules, Foreword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mtClean="0"/>
              <a:t>“</a:t>
            </a:r>
            <a:r>
              <a:rPr lang="en-US" i="1"/>
              <a:t>The IBA issued these Rules as a resource to parties </a:t>
            </a:r>
            <a:r>
              <a:rPr lang="en-US" i="1" smtClean="0"/>
              <a:t>and to </a:t>
            </a:r>
            <a:r>
              <a:rPr lang="en-US" i="1"/>
              <a:t>arbitrators to provide an efficient, economical </a:t>
            </a:r>
            <a:r>
              <a:rPr lang="en-US" i="1" smtClean="0"/>
              <a:t>and fair process </a:t>
            </a:r>
            <a:r>
              <a:rPr lang="en-US" i="1"/>
              <a:t>for the taking of evidence in </a:t>
            </a:r>
            <a:r>
              <a:rPr lang="en-US" i="1" smtClean="0"/>
              <a:t>international arbitration</a:t>
            </a:r>
            <a:r>
              <a:rPr lang="en-US" i="1"/>
              <a:t>. The Rules provide mechanisms for </a:t>
            </a:r>
            <a:r>
              <a:rPr lang="en-US" i="1" smtClean="0"/>
              <a:t>the presentation </a:t>
            </a:r>
            <a:r>
              <a:rPr lang="en-US" i="1"/>
              <a:t>of documents, witnesses of fact </a:t>
            </a:r>
            <a:r>
              <a:rPr lang="en-US" i="1" smtClean="0"/>
              <a:t>and expert </a:t>
            </a:r>
            <a:r>
              <a:rPr lang="en-US" i="1"/>
              <a:t>witnesses, inspections, as well as the </a:t>
            </a:r>
            <a:r>
              <a:rPr lang="en-US" i="1" smtClean="0"/>
              <a:t>conduct of </a:t>
            </a:r>
            <a:r>
              <a:rPr lang="en-US" i="1"/>
              <a:t>evidentiary hearings</a:t>
            </a:r>
            <a:r>
              <a:rPr lang="en-US" i="1" smtClean="0"/>
              <a:t>.</a:t>
            </a:r>
            <a:r>
              <a:rPr lang="en-US" smtClean="0"/>
              <a:t>”</a:t>
            </a:r>
            <a:endParaRPr lang="fr-FR"/>
          </a:p>
          <a:p>
            <a:pPr marL="0" indent="0">
              <a:buNone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8073B2C-410F-4F46-9ED4-0569A710B48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684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Prague Rules, Preamble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mtClean="0"/>
              <a:t>“</a:t>
            </a:r>
            <a:r>
              <a:rPr lang="en-US" i="1" smtClean="0"/>
              <a:t>The </a:t>
            </a:r>
            <a:r>
              <a:rPr lang="en-US" i="1"/>
              <a:t>Prague Rules on the Efficient Conduct of Proceedings </a:t>
            </a:r>
            <a:r>
              <a:rPr lang="en-US" i="1" smtClean="0"/>
              <a:t>in International </a:t>
            </a:r>
            <a:r>
              <a:rPr lang="en-US" i="1"/>
              <a:t>Arbitration (“</a:t>
            </a:r>
            <a:r>
              <a:rPr lang="en-US" b="1" i="1"/>
              <a:t>Prague Rules</a:t>
            </a:r>
            <a:r>
              <a:rPr lang="en-US" i="1"/>
              <a:t>”) are intended to provide </a:t>
            </a:r>
            <a:r>
              <a:rPr lang="en-US" i="1" smtClean="0"/>
              <a:t>a framework </a:t>
            </a:r>
            <a:r>
              <a:rPr lang="en-US" i="1"/>
              <a:t>and/or guidance for arbitral tribunals and parties on </a:t>
            </a:r>
            <a:r>
              <a:rPr lang="en-US" i="1" smtClean="0"/>
              <a:t>how to </a:t>
            </a:r>
            <a:r>
              <a:rPr lang="en-US" i="1"/>
              <a:t>increase efficiency of arbitration by encouraging a more </a:t>
            </a:r>
            <a:r>
              <a:rPr lang="en-US" i="1" smtClean="0"/>
              <a:t>active </a:t>
            </a:r>
            <a:r>
              <a:rPr lang="fr-FR" i="1" err="1" smtClean="0"/>
              <a:t>role </a:t>
            </a:r>
            <a:r>
              <a:rPr lang="fr-FR" i="1"/>
              <a:t>for arbitral tribunals in managing proceedings</a:t>
            </a:r>
            <a:r>
              <a:rPr lang="fr-FR" i="1" smtClean="0"/>
              <a:t>.</a:t>
            </a:r>
            <a:r>
              <a:rPr lang="en-US" smtClean="0"/>
              <a:t>”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8073B2C-410F-4F46-9ED4-0569A710B48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07320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95417" y="271850"/>
            <a:ext cx="7048738" cy="869564"/>
          </a:xfrm>
        </p:spPr>
        <p:txBody>
          <a:bodyPr/>
          <a:lstStyle/>
          <a:p>
            <a:r>
              <a:rPr lang="en-US" altLang="fr-FR" smtClean="0"/>
              <a:t>Need for a Hearing?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01088" y="5186363"/>
            <a:ext cx="442912" cy="304800"/>
          </a:xfrm>
        </p:spPr>
        <p:txBody>
          <a:bodyPr/>
          <a:lstStyle/>
          <a:p>
            <a:pPr>
              <a:defRPr/>
            </a:pPr>
            <a:fld id="{9C718065-CCE0-4916-9253-545D6DEA74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61290" y="1458097"/>
            <a:ext cx="40612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smtClean="0"/>
              <a:t>PRAGUE RULES</a:t>
            </a:r>
          </a:p>
          <a:p>
            <a:r>
              <a:rPr lang="en-GB" sz="1600" b="1" u="sng" smtClean="0"/>
              <a:t>Article 8 – Hearing</a:t>
            </a:r>
          </a:p>
          <a:p>
            <a:endParaRPr lang="en-GB" sz="1600"/>
          </a:p>
          <a:p>
            <a:pPr algn="just"/>
            <a:r>
              <a:rPr lang="en-US" sz="1600" smtClean="0"/>
              <a:t>8.1 In </a:t>
            </a:r>
            <a:r>
              <a:rPr lang="en-US" sz="1600"/>
              <a:t>order to promote cost-efficiency and to the </a:t>
            </a:r>
            <a:r>
              <a:rPr lang="en-US" sz="1600" smtClean="0"/>
              <a:t>extent appropriate </a:t>
            </a:r>
            <a:r>
              <a:rPr lang="en-US" sz="1600"/>
              <a:t>for a particular case, the arbitral tribunal and the</a:t>
            </a:r>
          </a:p>
          <a:p>
            <a:r>
              <a:rPr lang="en-US" sz="1600"/>
              <a:t>parties should seek to resolve the dispute on a </a:t>
            </a:r>
            <a:r>
              <a:rPr lang="en-US" sz="1600" smtClean="0"/>
              <a:t>documents-only </a:t>
            </a:r>
            <a:r>
              <a:rPr lang="fr-FR" sz="1600" smtClean="0"/>
              <a:t>basis</a:t>
            </a:r>
            <a:r>
              <a:rPr lang="fr-FR" sz="160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7265" y="1458097"/>
            <a:ext cx="36823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/>
              <a:t>IBA RULES </a:t>
            </a:r>
            <a:br>
              <a:rPr lang="en-GB" sz="1600" b="1" u="sng"/>
            </a:br>
            <a:r>
              <a:rPr lang="en-GB" sz="1600" b="1" u="sng"/>
              <a:t>Article </a:t>
            </a:r>
            <a:r>
              <a:rPr lang="en-GB" sz="1600" b="1" u="sng" smtClean="0"/>
              <a:t>8 </a:t>
            </a:r>
            <a:r>
              <a:rPr lang="en-GB" sz="1600" b="1" u="sng"/>
              <a:t>– </a:t>
            </a:r>
            <a:r>
              <a:rPr lang="en-GB" sz="1600" b="1" u="sng" smtClean="0"/>
              <a:t>Evidentiary Hearing</a:t>
            </a:r>
            <a:endParaRPr lang="en-GB" sz="1600" b="1" u="sng"/>
          </a:p>
          <a:p>
            <a:endParaRPr lang="en-US" sz="1600" smtClean="0"/>
          </a:p>
          <a:p>
            <a:pPr algn="just"/>
            <a:r>
              <a:rPr lang="en-US" sz="1600" smtClean="0"/>
              <a:t>1. </a:t>
            </a:r>
            <a:r>
              <a:rPr lang="en-US" sz="1600"/>
              <a:t>[…] </a:t>
            </a:r>
            <a:r>
              <a:rPr lang="en-US" sz="1600" smtClean="0"/>
              <a:t>Each </a:t>
            </a:r>
            <a:r>
              <a:rPr lang="en-US" sz="1600"/>
              <a:t>witness shall appear </a:t>
            </a:r>
            <a:r>
              <a:rPr lang="en-US" sz="1600" smtClean="0"/>
              <a:t>in person </a:t>
            </a:r>
            <a:r>
              <a:rPr lang="en-US" sz="1600"/>
              <a:t>unless the Arbitral Tribunal allows the use </a:t>
            </a:r>
            <a:r>
              <a:rPr lang="en-US" sz="1600" smtClean="0"/>
              <a:t>of videoconference </a:t>
            </a:r>
            <a:r>
              <a:rPr lang="en-US" sz="1600"/>
              <a:t>or similar technology with </a:t>
            </a:r>
            <a:r>
              <a:rPr lang="en-US" sz="1600" smtClean="0"/>
              <a:t>respect to </a:t>
            </a:r>
            <a:r>
              <a:rPr lang="en-US" sz="1600"/>
              <a:t>a particular witness.</a:t>
            </a:r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2657796640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95416" y="271850"/>
            <a:ext cx="8135809" cy="869564"/>
          </a:xfrm>
        </p:spPr>
        <p:txBody>
          <a:bodyPr/>
          <a:lstStyle/>
          <a:p>
            <a:r>
              <a:rPr lang="en-US" altLang="fr-FR" smtClean="0"/>
              <a:t>Choosing Witnesses for Oral </a:t>
            </a:r>
            <a:r>
              <a:rPr lang="en-US" altLang="fr-FR"/>
              <a:t>T</a:t>
            </a:r>
            <a:r>
              <a:rPr lang="en-US" altLang="fr-FR" smtClean="0"/>
              <a:t>estimony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01088" y="5186363"/>
            <a:ext cx="442912" cy="304800"/>
          </a:xfrm>
        </p:spPr>
        <p:txBody>
          <a:bodyPr/>
          <a:lstStyle/>
          <a:p>
            <a:pPr>
              <a:defRPr/>
            </a:pPr>
            <a:fld id="{9C718065-CCE0-4916-9253-545D6DEA748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68939" y="1216748"/>
            <a:ext cx="37152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smtClean="0"/>
              <a:t>IBA RULES </a:t>
            </a:r>
            <a:br>
              <a:rPr lang="en-GB" sz="1600" b="1" u="sng" smtClean="0"/>
            </a:br>
            <a:r>
              <a:rPr lang="en-GB" sz="1600" b="1" u="sng" smtClean="0"/>
              <a:t>Article 8 – Evidentiary Hearing</a:t>
            </a:r>
          </a:p>
          <a:p>
            <a:endParaRPr lang="en-GB" sz="1600" smtClean="0"/>
          </a:p>
          <a:p>
            <a:pPr algn="just"/>
            <a:r>
              <a:rPr lang="en-US" sz="1600" smtClean="0"/>
              <a:t>1. Within </a:t>
            </a:r>
            <a:r>
              <a:rPr lang="en-US" sz="1600"/>
              <a:t>the time ordered by the Arbitral </a:t>
            </a:r>
            <a:r>
              <a:rPr lang="en-US" sz="1600" smtClean="0"/>
              <a:t>Tribunal, </a:t>
            </a:r>
            <a:r>
              <a:rPr lang="en-US" sz="1600" u="sng" smtClean="0"/>
              <a:t>each </a:t>
            </a:r>
            <a:r>
              <a:rPr lang="en-US" sz="1600" u="sng"/>
              <a:t>Party shall inform the Arbitral Tribunal</a:t>
            </a:r>
            <a:r>
              <a:rPr lang="en-US" sz="1600"/>
              <a:t> </a:t>
            </a:r>
            <a:r>
              <a:rPr lang="en-US" sz="1600" smtClean="0"/>
              <a:t>and the </a:t>
            </a:r>
            <a:r>
              <a:rPr lang="en-US" sz="1600"/>
              <a:t>other Parties of the witnesses whose </a:t>
            </a:r>
            <a:r>
              <a:rPr lang="en-US" sz="1600" smtClean="0"/>
              <a:t>appearance it </a:t>
            </a:r>
            <a:r>
              <a:rPr lang="en-US" sz="1600"/>
              <a:t>requests. Each witness […] shall, subject to Article 8.2, appear for testimony at the Evidentiary Hearing if such person’s appearance has been requested by any Party or by the Arbitration </a:t>
            </a:r>
            <a:r>
              <a:rPr lang="en-US" sz="1600" smtClean="0"/>
              <a:t>Tribunal. </a:t>
            </a:r>
            <a:endParaRPr lang="en-GB" sz="1600"/>
          </a:p>
          <a:p>
            <a:endParaRPr lang="fr-FR" sz="1600"/>
          </a:p>
        </p:txBody>
      </p:sp>
    </p:spTree>
    <p:extLst>
      <p:ext uri="{BB962C8B-B14F-4D97-AF65-F5344CB8AC3E}">
        <p14:creationId xmlns:p14="http://schemas.microsoft.com/office/powerpoint/2010/main" val="2041449466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95416" y="271850"/>
            <a:ext cx="8135809" cy="869564"/>
          </a:xfrm>
        </p:spPr>
        <p:txBody>
          <a:bodyPr/>
          <a:lstStyle/>
          <a:p>
            <a:r>
              <a:rPr lang="en-US" altLang="fr-FR" smtClean="0"/>
              <a:t>Compelling Witness Evidence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01088" y="5186363"/>
            <a:ext cx="442912" cy="304800"/>
          </a:xfrm>
        </p:spPr>
        <p:txBody>
          <a:bodyPr/>
          <a:lstStyle/>
          <a:p>
            <a:pPr>
              <a:defRPr/>
            </a:pPr>
            <a:fld id="{9C718065-CCE0-4916-9253-545D6DEA74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02658" y="1338689"/>
            <a:ext cx="402006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smtClean="0"/>
              <a:t>PRAGUE RULES</a:t>
            </a:r>
          </a:p>
          <a:p>
            <a:r>
              <a:rPr lang="en-GB" sz="1600" b="1" u="sng" smtClean="0"/>
              <a:t>Article 5 – Fact Witnesses</a:t>
            </a:r>
          </a:p>
          <a:p>
            <a:endParaRPr lang="en-GB" sz="1600"/>
          </a:p>
          <a:p>
            <a:pPr algn="just"/>
            <a:r>
              <a:rPr lang="en-US" sz="1600"/>
              <a:t>5.5. The arbitral tribunal may also, if it deems it </a:t>
            </a:r>
            <a:r>
              <a:rPr lang="en-US" sz="1600" smtClean="0"/>
              <a:t>appropriate, itself </a:t>
            </a:r>
            <a:r>
              <a:rPr lang="en-US" sz="1600"/>
              <a:t>invite a party to submit a written witness statement of </a:t>
            </a:r>
            <a:r>
              <a:rPr lang="en-US" sz="1600" smtClean="0"/>
              <a:t>a particular </a:t>
            </a:r>
            <a:r>
              <a:rPr lang="en-US" sz="1600"/>
              <a:t>witness before the hearing</a:t>
            </a:r>
            <a:r>
              <a:rPr lang="en-US" sz="1600" smtClean="0"/>
              <a:t>.</a:t>
            </a:r>
          </a:p>
          <a:p>
            <a:endParaRPr lang="en-US" sz="1600"/>
          </a:p>
          <a:p>
            <a:pPr algn="just"/>
            <a:r>
              <a:rPr lang="en-US" sz="1600"/>
              <a:t>5.6. If a written witness statement is submitted by a party by </a:t>
            </a:r>
            <a:r>
              <a:rPr lang="en-US" sz="1600" smtClean="0"/>
              <a:t>virtue of </a:t>
            </a:r>
            <a:r>
              <a:rPr lang="en-US" sz="1600"/>
              <a:t>Article 5.4 or at the invitation of the arbitral tribunal </a:t>
            </a:r>
            <a:r>
              <a:rPr lang="en-US" sz="1600" smtClean="0"/>
              <a:t>by virtue </a:t>
            </a:r>
            <a:r>
              <a:rPr lang="en-US" sz="1600"/>
              <a:t>of Article 5.5, the arbitral tribunal, upon having </a:t>
            </a:r>
            <a:r>
              <a:rPr lang="en-US" sz="1600" smtClean="0"/>
              <a:t>heard the </a:t>
            </a:r>
            <a:r>
              <a:rPr lang="en-US" sz="1600"/>
              <a:t>parties, may decide that such witness nonetheless </a:t>
            </a:r>
            <a:r>
              <a:rPr lang="en-US" sz="1600" smtClean="0"/>
              <a:t>should not </a:t>
            </a:r>
            <a:r>
              <a:rPr lang="en-US" sz="1600"/>
              <a:t>be called for examination at the hearing.</a:t>
            </a:r>
          </a:p>
          <a:p>
            <a:pPr lvl="1"/>
            <a:endParaRPr lang="fr-FR"/>
          </a:p>
        </p:txBody>
      </p:sp>
      <p:sp>
        <p:nvSpPr>
          <p:cNvPr id="2" name="TextBox 1"/>
          <p:cNvSpPr txBox="1"/>
          <p:nvPr/>
        </p:nvSpPr>
        <p:spPr>
          <a:xfrm>
            <a:off x="395416" y="1295420"/>
            <a:ext cx="36246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/>
              <a:t>IBA RULES </a:t>
            </a:r>
            <a:br>
              <a:rPr lang="en-GB" sz="1600" b="1" u="sng"/>
            </a:br>
            <a:r>
              <a:rPr lang="en-GB" sz="1600" b="1" u="sng" smtClean="0"/>
              <a:t>Article </a:t>
            </a:r>
            <a:r>
              <a:rPr lang="en-GB" sz="1600" b="1" u="sng"/>
              <a:t>4 – Witnesses of Fact </a:t>
            </a:r>
            <a:endParaRPr lang="en-US" sz="1600" b="1" u="sng" smtClean="0"/>
          </a:p>
          <a:p>
            <a:endParaRPr lang="en-US" sz="1600" smtClean="0"/>
          </a:p>
          <a:p>
            <a:pPr algn="just"/>
            <a:r>
              <a:rPr lang="en-US" sz="1600" smtClean="0"/>
              <a:t>10. At </a:t>
            </a:r>
            <a:r>
              <a:rPr lang="en-US" sz="1600"/>
              <a:t>any time before the arbitration is concluded, </a:t>
            </a:r>
            <a:r>
              <a:rPr lang="en-US" sz="1600" smtClean="0"/>
              <a:t>the Arbitral </a:t>
            </a:r>
            <a:r>
              <a:rPr lang="en-US" sz="1600"/>
              <a:t>Tribunal may order any Party to </a:t>
            </a:r>
            <a:r>
              <a:rPr lang="en-US" sz="1600" smtClean="0"/>
              <a:t>provide for</a:t>
            </a:r>
            <a:r>
              <a:rPr lang="en-US" sz="1600"/>
              <a:t>, or to use its best efforts to provide for, </a:t>
            </a:r>
            <a:r>
              <a:rPr lang="en-US" sz="1600" smtClean="0"/>
              <a:t>the appearance </a:t>
            </a:r>
            <a:r>
              <a:rPr lang="en-US" sz="1600"/>
              <a:t>for testimony at an Evidentiary </a:t>
            </a:r>
            <a:r>
              <a:rPr lang="en-US" sz="1600" smtClean="0"/>
              <a:t>Hearing of </a:t>
            </a:r>
            <a:r>
              <a:rPr lang="en-US" sz="1600"/>
              <a:t>any person, including one whose testimony </a:t>
            </a:r>
            <a:r>
              <a:rPr lang="en-US" sz="1600" smtClean="0"/>
              <a:t>has not </a:t>
            </a:r>
            <a:r>
              <a:rPr lang="en-US" sz="1600"/>
              <a:t>yet been offered. A Party to whom such a </a:t>
            </a:r>
            <a:r>
              <a:rPr lang="en-US" sz="1600" smtClean="0"/>
              <a:t>request is </a:t>
            </a:r>
            <a:r>
              <a:rPr lang="en-US" sz="1600"/>
              <a:t>addressed may object for any of the reasons set</a:t>
            </a:r>
          </a:p>
          <a:p>
            <a:r>
              <a:rPr lang="fr-FR" sz="1600" err="1"/>
              <a:t>forth in Article 9.2.</a:t>
            </a:r>
          </a:p>
        </p:txBody>
      </p:sp>
    </p:spTree>
    <p:extLst>
      <p:ext uri="{BB962C8B-B14F-4D97-AF65-F5344CB8AC3E}">
        <p14:creationId xmlns:p14="http://schemas.microsoft.com/office/powerpoint/2010/main" val="1492189952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95416" y="271850"/>
            <a:ext cx="8135809" cy="869564"/>
          </a:xfrm>
        </p:spPr>
        <p:txBody>
          <a:bodyPr/>
          <a:lstStyle/>
          <a:p>
            <a:r>
              <a:rPr lang="en-US" altLang="fr-FR" smtClean="0"/>
              <a:t>Control of the Arbitral Tribunal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01088" y="5186363"/>
            <a:ext cx="442912" cy="304800"/>
          </a:xfrm>
        </p:spPr>
        <p:txBody>
          <a:bodyPr/>
          <a:lstStyle/>
          <a:p>
            <a:pPr>
              <a:defRPr/>
            </a:pPr>
            <a:fld id="{9C718065-CCE0-4916-9253-545D6DEA74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713278" y="1190685"/>
            <a:ext cx="406125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smtClean="0"/>
              <a:t>PRAGUE RULES</a:t>
            </a:r>
          </a:p>
          <a:p>
            <a:r>
              <a:rPr lang="en-GB" sz="1600" b="1" u="sng" smtClean="0"/>
              <a:t>Article 5 – Fact Witnesses</a:t>
            </a:r>
          </a:p>
          <a:p>
            <a:endParaRPr lang="en-GB" sz="1600"/>
          </a:p>
          <a:p>
            <a:pPr algn="just"/>
            <a:r>
              <a:rPr lang="en-US" sz="1600" smtClean="0"/>
              <a:t>5.9 At </a:t>
            </a:r>
            <a:r>
              <a:rPr lang="en-US" sz="1600"/>
              <a:t>the hearing, the examination of any fact witness shall </a:t>
            </a:r>
            <a:r>
              <a:rPr lang="en-US" sz="1600" smtClean="0"/>
              <a:t>be conducted </a:t>
            </a:r>
            <a:r>
              <a:rPr lang="en-US" sz="1600"/>
              <a:t>under the direction and control of the </a:t>
            </a:r>
            <a:r>
              <a:rPr lang="en-US" sz="1600" smtClean="0"/>
              <a:t>arbitral tribunal</a:t>
            </a:r>
            <a:r>
              <a:rPr lang="en-US" sz="1600"/>
              <a:t>. The arbitral tribunal can reject a question posed </a:t>
            </a:r>
            <a:r>
              <a:rPr lang="en-US" sz="1600" smtClean="0"/>
              <a:t>to the </a:t>
            </a:r>
            <a:r>
              <a:rPr lang="en-US" sz="1600"/>
              <a:t>witness if the arbitral tribunal considers it to be </a:t>
            </a:r>
            <a:r>
              <a:rPr lang="en-US" sz="1600" u="sng" smtClean="0"/>
              <a:t>irrelevant, redundant</a:t>
            </a:r>
            <a:r>
              <a:rPr lang="en-US" sz="1600" u="sng"/>
              <a:t>, not material</a:t>
            </a:r>
            <a:r>
              <a:rPr lang="en-US" sz="1600"/>
              <a:t> to the outcome of the case or for </a:t>
            </a:r>
            <a:r>
              <a:rPr lang="en-US" sz="1600" smtClean="0"/>
              <a:t>other reasons</a:t>
            </a:r>
            <a:r>
              <a:rPr lang="en-US" sz="1600"/>
              <a:t>. After having heard the parties, the arbitral </a:t>
            </a:r>
            <a:r>
              <a:rPr lang="en-US" sz="1600" smtClean="0"/>
              <a:t>tribunal may </a:t>
            </a:r>
            <a:r>
              <a:rPr lang="en-US" sz="1600"/>
              <a:t>also impose other restrictions, including </a:t>
            </a:r>
            <a:r>
              <a:rPr lang="en-US" sz="1600" u="sng"/>
              <a:t>setting the </a:t>
            </a:r>
            <a:r>
              <a:rPr lang="en-US" sz="1600" u="sng" smtClean="0"/>
              <a:t>order of </a:t>
            </a:r>
            <a:r>
              <a:rPr lang="en-US" sz="1600" u="sng"/>
              <a:t>examination of the witnesses</a:t>
            </a:r>
            <a:r>
              <a:rPr lang="en-US" sz="1600"/>
              <a:t>, </a:t>
            </a:r>
            <a:r>
              <a:rPr lang="en-US" sz="1600" u="sng"/>
              <a:t>time limits for examination </a:t>
            </a:r>
            <a:r>
              <a:rPr lang="en-US" sz="1600" u="sng" smtClean="0"/>
              <a:t>or types </a:t>
            </a:r>
            <a:r>
              <a:rPr lang="en-US" sz="1600" u="sng"/>
              <a:t>of questions</a:t>
            </a:r>
            <a:r>
              <a:rPr lang="en-US" sz="1600"/>
              <a:t> to be allowed or hold witness </a:t>
            </a:r>
            <a:r>
              <a:rPr lang="en-US" sz="1600" smtClean="0"/>
              <a:t>conferences, </a:t>
            </a:r>
            <a:r>
              <a:rPr lang="fr-FR" sz="1600" smtClean="0"/>
              <a:t>as </a:t>
            </a:r>
            <a:r>
              <a:rPr lang="fr-FR" sz="1600" err="1"/>
              <a:t>it deems appropriate.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5730" y="1141414"/>
            <a:ext cx="35587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/>
              <a:t>IBA RULES </a:t>
            </a:r>
            <a:br>
              <a:rPr lang="en-GB" sz="1600" b="1" u="sng"/>
            </a:br>
            <a:r>
              <a:rPr lang="en-GB" sz="1600" b="1" u="sng"/>
              <a:t>Article 8 – Evidentiary Hearing</a:t>
            </a:r>
          </a:p>
          <a:p>
            <a:endParaRPr lang="en-US" sz="1600" smtClean="0"/>
          </a:p>
          <a:p>
            <a:pPr algn="just"/>
            <a:r>
              <a:rPr lang="en-US" sz="1600" smtClean="0"/>
              <a:t>2. The </a:t>
            </a:r>
            <a:r>
              <a:rPr lang="en-US" sz="1600"/>
              <a:t>Arbitral Tribunal shall at all times </a:t>
            </a:r>
            <a:r>
              <a:rPr lang="en-US" sz="1600" smtClean="0"/>
              <a:t>have complete </a:t>
            </a:r>
            <a:r>
              <a:rPr lang="en-US" sz="1600"/>
              <a:t>control over the Evidentiary Hearing. </a:t>
            </a:r>
            <a:r>
              <a:rPr lang="en-US" sz="1600" smtClean="0"/>
              <a:t>The Arbitral </a:t>
            </a:r>
            <a:r>
              <a:rPr lang="en-US" sz="1600"/>
              <a:t>Tribunal may limit or exclude any </a:t>
            </a:r>
            <a:r>
              <a:rPr lang="en-US" sz="1600" smtClean="0"/>
              <a:t>question to</a:t>
            </a:r>
            <a:r>
              <a:rPr lang="en-US" sz="1600"/>
              <a:t>, answer by or appearance of a witness, if </a:t>
            </a:r>
            <a:r>
              <a:rPr lang="en-US" sz="1600" smtClean="0"/>
              <a:t>it considers </a:t>
            </a:r>
            <a:r>
              <a:rPr lang="en-US" sz="1600"/>
              <a:t>such question, answer or appearance to </a:t>
            </a:r>
            <a:r>
              <a:rPr lang="en-US" sz="1600" smtClean="0"/>
              <a:t>be </a:t>
            </a:r>
            <a:r>
              <a:rPr lang="fr-FR" sz="1600" u="sng" err="1" smtClean="0"/>
              <a:t>irrelevant</a:t>
            </a:r>
            <a:r>
              <a:rPr lang="fr-FR" sz="1600" u="sng"/>
              <a:t>, </a:t>
            </a:r>
            <a:r>
              <a:rPr lang="fr-FR" sz="1600" u="sng" err="1" smtClean="0"/>
              <a:t>immaterial, unreasonably burdensome, </a:t>
            </a:r>
            <a:r>
              <a:rPr lang="en-US" sz="1600" u="sng" smtClean="0"/>
              <a:t>duplicative</a:t>
            </a:r>
            <a:r>
              <a:rPr lang="en-US" sz="1600" smtClean="0"/>
              <a:t> </a:t>
            </a:r>
            <a:r>
              <a:rPr lang="en-US" sz="1600"/>
              <a:t>or otherwise covered by a reason </a:t>
            </a:r>
            <a:r>
              <a:rPr lang="en-US" sz="1600" smtClean="0"/>
              <a:t>for objection </a:t>
            </a:r>
            <a:r>
              <a:rPr lang="en-US" sz="1600"/>
              <a:t>set forth in Article 9.2. Questions to </a:t>
            </a:r>
            <a:r>
              <a:rPr lang="en-US" sz="1600" smtClean="0"/>
              <a:t>a witness </a:t>
            </a:r>
            <a:r>
              <a:rPr lang="en-US" sz="1600"/>
              <a:t>during direct and re-direct testimony </a:t>
            </a:r>
            <a:r>
              <a:rPr lang="en-US" sz="1600" smtClean="0"/>
              <a:t>may </a:t>
            </a:r>
            <a:r>
              <a:rPr lang="fr-FR" sz="1600" smtClean="0"/>
              <a:t>not </a:t>
            </a:r>
            <a:r>
              <a:rPr lang="fr-FR" sz="1600" err="1"/>
              <a:t>be unreasonably leading.</a:t>
            </a:r>
          </a:p>
        </p:txBody>
      </p:sp>
    </p:spTree>
    <p:extLst>
      <p:ext uri="{BB962C8B-B14F-4D97-AF65-F5344CB8AC3E}">
        <p14:creationId xmlns:p14="http://schemas.microsoft.com/office/powerpoint/2010/main" val="2085257950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6.07.15"/>
  <p:tag name="AS_TITLE" val="Aspose.Slides for .NET 4.0"/>
  <p:tag name="AS_VERSION" val="16.6.0.0"/>
</p:tagLst>
</file>

<file path=ppt/theme/theme1.xml><?xml version="1.0" encoding="utf-8"?>
<a:theme xmlns:r="http://schemas.openxmlformats.org/officeDocument/2006/relationships" xmlns:a="http://schemas.openxmlformats.org/drawingml/2006/main" name="W&amp;C Standard">
  <a:themeElements>
    <a:clrScheme name="White Re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A5D9"/>
      </a:accent1>
      <a:accent2>
        <a:srgbClr val="DCDDDE"/>
      </a:accent2>
      <a:accent3>
        <a:srgbClr val="46C0E5"/>
      </a:accent3>
      <a:accent4>
        <a:srgbClr val="AFB1B4"/>
      </a:accent4>
      <a:accent5>
        <a:srgbClr val="C5E7F7"/>
      </a:accent5>
      <a:accent6>
        <a:srgbClr val="808285"/>
      </a:accent6>
      <a:hlink>
        <a:srgbClr val="0000FF"/>
      </a:hlink>
      <a:folHlink>
        <a:srgbClr val="800080"/>
      </a:folHlink>
    </a:clrScheme>
    <a:fontScheme name="W&amp;C Standard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headEnd type="none" w="med" len="med"/>
          <a:tailEnd type="none" w="med" len="med"/>
        </a:ln>
      </a:spPr>
      <a:bodyPr rot="0" spcFirstLastPara="0" vertOverflow="overflow" horzOverflow="overflow" vert="horz" wrap="square" lIns="0" tIns="45720" rIns="0" bIns="45720" numCol="1" spcCol="0" rtlCol="0" fromWordArt="0" anchor="ctr" anchorCtr="1" forceAA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5000"/>
          </a:spcBef>
          <a:spcAft>
            <a:spcPct val="0"/>
          </a:spcAft>
          <a:buClr>
            <a:srgbClr val="00A5D9"/>
          </a:buClr>
          <a:buSzPct val="90000"/>
          <a:buFont typeface="Wingdings" charset="2"/>
          <a:buNone/>
          <a:tabLst>
            <a:tab pos="400050" algn="l"/>
          </a:tabLst>
          <a:defRPr kumimoji="0" sz="1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" charset="0"/>
            <a:cs typeface="Arial" charset="0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 bwMode="auto">
        <a:solidFill>
          <a:srgbClr val="3656AB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Text pages 1">
        <a:dk1>
          <a:srgbClr val="000000"/>
        </a:dk1>
        <a:lt1>
          <a:srgbClr val="FFFFFF"/>
        </a:lt1>
        <a:dk2>
          <a:srgbClr val="DCDCDC"/>
        </a:dk2>
        <a:lt2>
          <a:srgbClr val="F8E5D6"/>
        </a:lt2>
        <a:accent1>
          <a:srgbClr val="D46F23"/>
        </a:accent1>
        <a:accent2>
          <a:srgbClr val="E28C4D"/>
        </a:accent2>
        <a:accent3>
          <a:srgbClr val="FFFFFF"/>
        </a:accent3>
        <a:accent4>
          <a:srgbClr val="000000"/>
        </a:accent4>
        <a:accent5>
          <a:srgbClr val="E6BBAC"/>
        </a:accent5>
        <a:accent6>
          <a:srgbClr val="CD7E45"/>
        </a:accent6>
        <a:hlink>
          <a:srgbClr val="E9A97A"/>
        </a:hlink>
        <a:folHlink>
          <a:srgbClr val="EFC1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2">
        <a:dk1>
          <a:srgbClr val="000000"/>
        </a:dk1>
        <a:lt1>
          <a:srgbClr val="FFFFFF"/>
        </a:lt1>
        <a:dk2>
          <a:srgbClr val="DCDCDC"/>
        </a:dk2>
        <a:lt2>
          <a:srgbClr val="9BD2FF"/>
        </a:lt2>
        <a:accent1>
          <a:srgbClr val="005DAA"/>
        </a:accent1>
        <a:accent2>
          <a:srgbClr val="0082EE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0075D8"/>
        </a:accent6>
        <a:hlink>
          <a:srgbClr val="219BFF"/>
        </a:hlink>
        <a:folHlink>
          <a:srgbClr val="79C2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3">
        <a:dk1>
          <a:srgbClr val="000000"/>
        </a:dk1>
        <a:lt1>
          <a:srgbClr val="FFFFFF"/>
        </a:lt1>
        <a:dk2>
          <a:srgbClr val="DCDCDC"/>
        </a:dk2>
        <a:lt2>
          <a:srgbClr val="B7DEFF"/>
        </a:lt2>
        <a:accent1>
          <a:srgbClr val="005DAA"/>
        </a:accent1>
        <a:accent2>
          <a:srgbClr val="1997FF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1688E7"/>
        </a:accent6>
        <a:hlink>
          <a:srgbClr val="65B9FF"/>
        </a:hlink>
        <a:folHlink>
          <a:srgbClr val="93CE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4">
        <a:dk1>
          <a:srgbClr val="000000"/>
        </a:dk1>
        <a:lt1>
          <a:srgbClr val="FFFFFF"/>
        </a:lt1>
        <a:dk2>
          <a:srgbClr val="C9CBCC"/>
        </a:dk2>
        <a:lt2>
          <a:srgbClr val="B7DEFF"/>
        </a:lt2>
        <a:accent1>
          <a:srgbClr val="005DAA"/>
        </a:accent1>
        <a:accent2>
          <a:srgbClr val="1997FF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1688E7"/>
        </a:accent6>
        <a:hlink>
          <a:srgbClr val="65B9FF"/>
        </a:hlink>
        <a:folHlink>
          <a:srgbClr val="93CE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5">
        <a:dk1>
          <a:srgbClr val="000000"/>
        </a:dk1>
        <a:lt1>
          <a:srgbClr val="FFFFFF"/>
        </a:lt1>
        <a:dk2>
          <a:srgbClr val="C9CBCC"/>
        </a:dk2>
        <a:lt2>
          <a:srgbClr val="B7DEFF"/>
        </a:lt2>
        <a:accent1>
          <a:srgbClr val="005DAA"/>
        </a:accent1>
        <a:accent2>
          <a:srgbClr val="00A5D9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0095C4"/>
        </a:accent6>
        <a:hlink>
          <a:srgbClr val="00AF9E"/>
        </a:hlink>
        <a:folHlink>
          <a:srgbClr val="93CE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6">
        <a:dk1>
          <a:srgbClr val="000000"/>
        </a:dk1>
        <a:lt1>
          <a:srgbClr val="FFFFFF"/>
        </a:lt1>
        <a:dk2>
          <a:srgbClr val="C9CBCC"/>
        </a:dk2>
        <a:lt2>
          <a:srgbClr val="6DB33F"/>
        </a:lt2>
        <a:accent1>
          <a:srgbClr val="005DAA"/>
        </a:accent1>
        <a:accent2>
          <a:srgbClr val="00AF9E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009E8F"/>
        </a:accent6>
        <a:hlink>
          <a:srgbClr val="00A5D9"/>
        </a:hlink>
        <a:folHlink>
          <a:srgbClr val="93CE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pages 7">
        <a:dk1>
          <a:srgbClr val="000000"/>
        </a:dk1>
        <a:lt1>
          <a:srgbClr val="FFFFFF"/>
        </a:lt1>
        <a:dk2>
          <a:srgbClr val="C9CBCC"/>
        </a:dk2>
        <a:lt2>
          <a:srgbClr val="93CEFF"/>
        </a:lt2>
        <a:accent1>
          <a:srgbClr val="005DAA"/>
        </a:accent1>
        <a:accent2>
          <a:srgbClr val="00AF9E"/>
        </a:accent2>
        <a:accent3>
          <a:srgbClr val="FFFFFF"/>
        </a:accent3>
        <a:accent4>
          <a:srgbClr val="000000"/>
        </a:accent4>
        <a:accent5>
          <a:srgbClr val="AAB6D2"/>
        </a:accent5>
        <a:accent6>
          <a:srgbClr val="009E8F"/>
        </a:accent6>
        <a:hlink>
          <a:srgbClr val="00A5D9"/>
        </a:hlink>
        <a:folHlink>
          <a:srgbClr val="6DB3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32009B2A3DF240A24B8D5B638CF624" ma:contentTypeVersion="0" ma:contentTypeDescription="Create a new document." ma:contentTypeScope="" ma:versionID="586f889d07f208dc6aed9c2284c7493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f0352d6448db9c5bcb791fc0f2345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4ACA94-656B-4EEC-9CFD-D2D70C348E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3851C4-25AC-4C8B-8F84-5EB8E400D5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DA8078-10AE-4908-BA9E-490E57C11972}">
  <ds:schemaRefs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Template>Default Theme</Template>
  <Company/>
  <PresentationFormat>On-screen Show (16:10)</PresentationFormat>
  <Paragraphs>52</Paragraphs>
  <Slides>11</Slides>
  <Notes>11</Notes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2">
      <vt:lpstr>W&amp;C Standard</vt:lpstr>
      <vt:lpstr>Approaches to Witness Evidence in International Arbitration</vt:lpstr>
      <vt:lpstr>Witness evidence as a cost factor</vt:lpstr>
      <vt:lpstr>Competing Approaches?</vt:lpstr>
      <vt:lpstr>IBA Rules, Foreword</vt:lpstr>
      <vt:lpstr>Prague Rules, Preamble</vt:lpstr>
      <vt:lpstr>Need for a Hearing?</vt:lpstr>
      <vt:lpstr>Choosing Witnesses for Oral Testimony</vt:lpstr>
      <vt:lpstr>Compelling Witness Evidence</vt:lpstr>
      <vt:lpstr>Control of the Arbitral Tribunal</vt:lpstr>
      <vt:lpstr>Relying on Witness Statements in Absence of Oral Testimony </vt:lpstr>
      <vt:lpstr>Thank you</vt:lpstr>
    </vt:vector>
  </TitlesOfParts>
  <LinksUpToDate>0</LinksUpToDate>
  <SharedDoc>0</SharedDoc>
  <HyperlinksChanged>0</HyperlinksChanged>
  <Application>Aspose.Slides for .NET</Application>
  <AppVersion>16.0600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2019-04-25T09:34:45.3695738Z</cp:lastPrinted>
  <dcterms:created xsi:type="dcterms:W3CDTF">2019-04-25T09:34:45.3695738Z</dcterms:created>
  <dcterms:modified xsi:type="dcterms:W3CDTF">2019-04-25T09:34:45.3695738Z</dcterms:modified>
</cp:coreProperties>
</file>